
<file path=[Content_Types].xml><?xml version="1.0" encoding="utf-8"?>
<Types xmlns="http://schemas.openxmlformats.org/package/2006/content-types">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7518" autoAdjust="0"/>
  </p:normalViewPr>
  <p:slideViewPr>
    <p:cSldViewPr snapToGrid="0">
      <p:cViewPr>
        <p:scale>
          <a:sx n="50" d="100"/>
          <a:sy n="50" d="100"/>
        </p:scale>
        <p:origin x="-288" y="8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wmf"/></Relationships>
</file>

<file path=ppt/media/image1.jpeg>
</file>

<file path=ppt/media/image2.wmf>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787911-8AD1-4C92-A286-2C6460966C3A}" type="datetimeFigureOut">
              <a:rPr lang="en-GB" smtClean="0"/>
              <a:t>20/10/2016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738643-D81A-4A46-A92C-8C8A22E63466}" type="slidenum">
              <a:rPr lang="en-GB" smtClean="0"/>
              <a:t>‹#›</a:t>
            </a:fld>
            <a:endParaRPr lang="en-GB"/>
          </a:p>
        </p:txBody>
      </p:sp>
    </p:spTree>
    <p:extLst>
      <p:ext uri="{BB962C8B-B14F-4D97-AF65-F5344CB8AC3E}">
        <p14:creationId xmlns:p14="http://schemas.microsoft.com/office/powerpoint/2010/main" val="3011572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Linked lists are a good starting point for our</a:t>
            </a:r>
            <a:r>
              <a:rPr lang="en-GB" baseline="0" dirty="0"/>
              <a:t> exploration of data structures; they appear pretty regularly in real programs and being able to see the strengths and weaknesses of linked lists will hopefully give you an appreciation of some of the time, space and code issues which are useful when thinking about any data structures in general.</a:t>
            </a:r>
          </a:p>
          <a:p>
            <a:endParaRPr lang="en-GB" baseline="0" dirty="0"/>
          </a:p>
          <a:p>
            <a:r>
              <a:rPr lang="en-GB" baseline="0" dirty="0"/>
              <a:t>They also give us some room to talk about pointers, as pointers are a common sore point for all programmers when they get started, so it seems like a good idea to getting you used to them early doors.</a:t>
            </a:r>
          </a:p>
          <a:p>
            <a:endParaRPr lang="en-GB" baseline="0" dirty="0"/>
          </a:p>
          <a:p>
            <a:r>
              <a:rPr lang="en-GB" baseline="0" dirty="0"/>
              <a:t>Linked lists and arrays are similar, they both store collections of data, let’s have a quick review of arrays before we crack on…</a:t>
            </a:r>
            <a:endParaRPr lang="en-GB" dirty="0"/>
          </a:p>
        </p:txBody>
      </p:sp>
      <p:sp>
        <p:nvSpPr>
          <p:cNvPr id="4" name="Slide Number Placeholder 3"/>
          <p:cNvSpPr>
            <a:spLocks noGrp="1"/>
          </p:cNvSpPr>
          <p:nvPr>
            <p:ph type="sldNum" sz="quarter" idx="10"/>
          </p:nvPr>
        </p:nvSpPr>
        <p:spPr/>
        <p:txBody>
          <a:bodyPr/>
          <a:lstStyle/>
          <a:p>
            <a:fld id="{09738643-D81A-4A46-A92C-8C8A22E63466}" type="slidenum">
              <a:rPr lang="en-GB" smtClean="0"/>
              <a:t>2</a:t>
            </a:fld>
            <a:endParaRPr lang="en-GB"/>
          </a:p>
        </p:txBody>
      </p:sp>
    </p:spTree>
    <p:extLst>
      <p:ext uri="{BB962C8B-B14F-4D97-AF65-F5344CB8AC3E}">
        <p14:creationId xmlns:p14="http://schemas.microsoft.com/office/powerpoint/2010/main" val="1499852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Arrays probably</a:t>
            </a:r>
            <a:r>
              <a:rPr lang="en-GB" baseline="0" dirty="0"/>
              <a:t> the most common data structure used to store collections of elements, in most languages, arrays are convenient to declare and use the square bracket syntax to access any element by it’s index number.</a:t>
            </a:r>
          </a:p>
          <a:p>
            <a:endParaRPr lang="en-GB" baseline="0" dirty="0"/>
          </a:p>
          <a:p>
            <a:r>
              <a:rPr lang="en-GB" baseline="0" dirty="0"/>
              <a:t>In C#, an array is declared and initialized like this: </a:t>
            </a:r>
          </a:p>
          <a:p>
            <a:r>
              <a:rPr lang="en-GB" baseline="0" dirty="0"/>
              <a:t>This gives us space for 100 numbers, all of which will default to 0 (in </a:t>
            </a:r>
            <a:r>
              <a:rPr lang="en-GB" baseline="0" dirty="0" err="1"/>
              <a:t>c#</a:t>
            </a:r>
            <a:r>
              <a:rPr lang="en-GB" baseline="0" dirty="0"/>
              <a:t> anyhow). Arrays store elements in contiguous memory, which we can visualise as looking something like this:</a:t>
            </a:r>
          </a:p>
          <a:p>
            <a:endParaRPr lang="en-GB" baseline="0" dirty="0"/>
          </a:p>
          <a:p>
            <a:endParaRPr lang="en-GB" baseline="0" dirty="0"/>
          </a:p>
        </p:txBody>
      </p:sp>
      <p:sp>
        <p:nvSpPr>
          <p:cNvPr id="4" name="Slide Number Placeholder 3"/>
          <p:cNvSpPr>
            <a:spLocks noGrp="1"/>
          </p:cNvSpPr>
          <p:nvPr>
            <p:ph type="sldNum" sz="quarter" idx="10"/>
          </p:nvPr>
        </p:nvSpPr>
        <p:spPr/>
        <p:txBody>
          <a:bodyPr/>
          <a:lstStyle/>
          <a:p>
            <a:fld id="{09738643-D81A-4A46-A92C-8C8A22E63466}" type="slidenum">
              <a:rPr lang="en-GB" smtClean="0"/>
              <a:t>3</a:t>
            </a:fld>
            <a:endParaRPr lang="en-GB"/>
          </a:p>
        </p:txBody>
      </p:sp>
    </p:spTree>
    <p:extLst>
      <p:ext uri="{BB962C8B-B14F-4D97-AF65-F5344CB8AC3E}">
        <p14:creationId xmlns:p14="http://schemas.microsoft.com/office/powerpoint/2010/main" val="3135457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We’ve got some Debbie downers going on though; </a:t>
            </a:r>
          </a:p>
          <a:p>
            <a:endParaRPr lang="en-GB" baseline="0" dirty="0"/>
          </a:p>
          <a:p>
            <a:pPr marL="171450" indent="-171450">
              <a:buFontTx/>
              <a:buChar char="-"/>
            </a:pPr>
            <a:r>
              <a:rPr lang="en-GB" baseline="0" dirty="0"/>
              <a:t>the size of an array is fixed at the point it is created (generally at compile time, sometimes at run time).</a:t>
            </a:r>
          </a:p>
          <a:p>
            <a:pPr marL="171450" indent="-171450">
              <a:buFontTx/>
              <a:buChar char="-"/>
            </a:pPr>
            <a:r>
              <a:rPr lang="en-GB" baseline="0" dirty="0"/>
              <a:t>Because of the fixed size, the most convenient thing for us to do is to allocate arrays that are (we hope) just large enough. But that means that any elements we don’t use are wasted space (if we only had 20 scores in our array, we’d be wasting 80 entries worth of memory) – conversely, if we want to score more than 100 scores, our code breaks.</a:t>
            </a:r>
          </a:p>
          <a:p>
            <a:pPr marL="171450" indent="-171450">
              <a:buFontTx/>
              <a:buChar char="-"/>
            </a:pPr>
            <a:r>
              <a:rPr lang="en-GB" baseline="0" dirty="0"/>
              <a:t>Inserting elements at the front can be expensive, as existing elements need to be shifted over to make room.</a:t>
            </a:r>
          </a:p>
          <a:p>
            <a:pPr marL="171450" indent="-171450">
              <a:buFontTx/>
              <a:buChar char="-"/>
            </a:pPr>
            <a:endParaRPr lang="en-GB" baseline="0" dirty="0"/>
          </a:p>
          <a:p>
            <a:pPr marL="0" indent="0">
              <a:buFontTx/>
              <a:buNone/>
            </a:pPr>
            <a:r>
              <a:rPr lang="en-GB" baseline="0" dirty="0"/>
              <a:t>Linked lists have their own strengths and weaknesses, but they happen to be strong where arrays are weak.</a:t>
            </a:r>
          </a:p>
          <a:p>
            <a:endParaRPr lang="en-GB" baseline="0" dirty="0"/>
          </a:p>
          <a:p>
            <a:endParaRPr lang="en-GB" baseline="0" dirty="0"/>
          </a:p>
        </p:txBody>
      </p:sp>
      <p:sp>
        <p:nvSpPr>
          <p:cNvPr id="4" name="Slide Number Placeholder 3"/>
          <p:cNvSpPr>
            <a:spLocks noGrp="1"/>
          </p:cNvSpPr>
          <p:nvPr>
            <p:ph type="sldNum" sz="quarter" idx="10"/>
          </p:nvPr>
        </p:nvSpPr>
        <p:spPr/>
        <p:txBody>
          <a:bodyPr/>
          <a:lstStyle/>
          <a:p>
            <a:fld id="{09738643-D81A-4A46-A92C-8C8A22E63466}" type="slidenum">
              <a:rPr lang="en-GB" smtClean="0"/>
              <a:t>4</a:t>
            </a:fld>
            <a:endParaRPr lang="en-GB"/>
          </a:p>
        </p:txBody>
      </p:sp>
    </p:spTree>
    <p:extLst>
      <p:ext uri="{BB962C8B-B14F-4D97-AF65-F5344CB8AC3E}">
        <p14:creationId xmlns:p14="http://schemas.microsoft.com/office/powerpoint/2010/main" val="655341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Pointers can</a:t>
            </a:r>
            <a:r>
              <a:rPr lang="en-GB" baseline="0" dirty="0"/>
              <a:t> be troublesome to get your heads round, so we’ll quickly talk about what they are how they work but you’ll be delighted to know that they’re not really used in C# (though they are all over the shop in C/C++!)</a:t>
            </a:r>
          </a:p>
          <a:p>
            <a:endParaRPr lang="en-GB" baseline="0" dirty="0"/>
          </a:p>
          <a:p>
            <a:r>
              <a:rPr lang="en-GB" baseline="0" dirty="0"/>
              <a:t>A Pointer stores a reference to another variable, so it does not directly represent a data type itself. Pointers can be “bad” if they have not been assigned a value, in C++, all pointers start with bad values! To avoid this, we can initialize all pointers with a NULL value.</a:t>
            </a:r>
          </a:p>
          <a:p>
            <a:endParaRPr lang="en-GB" baseline="0" dirty="0"/>
          </a:p>
          <a:p>
            <a:r>
              <a:rPr lang="en-GB" baseline="0" dirty="0"/>
              <a:t>If we assign one pointer value to another, we’re not copying anything, we’re just making both pointers point to the same variable (technically, a memory address).</a:t>
            </a:r>
          </a:p>
        </p:txBody>
      </p:sp>
      <p:sp>
        <p:nvSpPr>
          <p:cNvPr id="4" name="Slide Number Placeholder 3"/>
          <p:cNvSpPr>
            <a:spLocks noGrp="1"/>
          </p:cNvSpPr>
          <p:nvPr>
            <p:ph type="sldNum" sz="quarter" idx="10"/>
          </p:nvPr>
        </p:nvSpPr>
        <p:spPr/>
        <p:txBody>
          <a:bodyPr/>
          <a:lstStyle/>
          <a:p>
            <a:fld id="{09738643-D81A-4A46-A92C-8C8A22E63466}" type="slidenum">
              <a:rPr lang="en-GB" smtClean="0"/>
              <a:t>5</a:t>
            </a:fld>
            <a:endParaRPr lang="en-GB"/>
          </a:p>
        </p:txBody>
      </p:sp>
    </p:spTree>
    <p:extLst>
      <p:ext uri="{BB962C8B-B14F-4D97-AF65-F5344CB8AC3E}">
        <p14:creationId xmlns:p14="http://schemas.microsoft.com/office/powerpoint/2010/main" val="2514452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a:t>
            </a:r>
            <a:r>
              <a:rPr lang="en-GB" baseline="0" dirty="0"/>
              <a:t> we’ve covered that lot, we can start talking about linked lists for real. So an array allocates memory in one big (contiguous) lump, in contrast a linked list allocates space for each element separately in it’s own block of memory called a node or linked list element. The list gets its structure by using pointers to connect all its nodes together in a chain.</a:t>
            </a:r>
          </a:p>
          <a:p>
            <a:endParaRPr lang="en-GB" baseline="0" dirty="0"/>
          </a:p>
          <a:p>
            <a:r>
              <a:rPr lang="en-GB" baseline="0" dirty="0"/>
              <a:t>Each node contains two fields; a “data” field that stores whatever element type the list holds and a “next” field that is the pointer to the next node in the chain.</a:t>
            </a:r>
          </a:p>
          <a:p>
            <a:endParaRPr lang="en-GB" baseline="0" dirty="0"/>
          </a:p>
          <a:p>
            <a:r>
              <a:rPr lang="en-GB" baseline="0" dirty="0"/>
              <a:t>This makes accessing later elements in the list more costly than those near the start, so the “linear” cost is greater for any given element than in an array.</a:t>
            </a:r>
            <a:endParaRPr lang="en-GB" dirty="0"/>
          </a:p>
        </p:txBody>
      </p:sp>
      <p:sp>
        <p:nvSpPr>
          <p:cNvPr id="4" name="Slide Number Placeholder 3"/>
          <p:cNvSpPr>
            <a:spLocks noGrp="1"/>
          </p:cNvSpPr>
          <p:nvPr>
            <p:ph type="sldNum" sz="quarter" idx="10"/>
          </p:nvPr>
        </p:nvSpPr>
        <p:spPr/>
        <p:txBody>
          <a:bodyPr/>
          <a:lstStyle/>
          <a:p>
            <a:fld id="{09738643-D81A-4A46-A92C-8C8A22E63466}" type="slidenum">
              <a:rPr lang="en-GB" smtClean="0"/>
              <a:t>6</a:t>
            </a:fld>
            <a:endParaRPr lang="en-GB"/>
          </a:p>
        </p:txBody>
      </p:sp>
    </p:spTree>
    <p:extLst>
      <p:ext uri="{BB962C8B-B14F-4D97-AF65-F5344CB8AC3E}">
        <p14:creationId xmlns:p14="http://schemas.microsoft.com/office/powerpoint/2010/main" val="955814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a:t>
            </a:r>
            <a:r>
              <a:rPr lang="en-GB" baseline="0" dirty="0"/>
              <a:t> need to specify a data structure to represent our list nodes, in C# that’s going to be a class:</a:t>
            </a:r>
          </a:p>
          <a:p>
            <a:endParaRPr lang="en-GB" baseline="0" dirty="0"/>
          </a:p>
          <a:p>
            <a:r>
              <a:rPr lang="en-GB" baseline="0" dirty="0"/>
              <a:t>There are two kinds of types in C#; reference types and value types. Variables of reference type store references to their data (objects), while variables of value type directly contain their data.</a:t>
            </a:r>
          </a:p>
          <a:p>
            <a:endParaRPr lang="en-GB" baseline="0" dirty="0"/>
          </a:p>
          <a:p>
            <a:r>
              <a:rPr lang="en-GB" baseline="0" dirty="0"/>
              <a:t>A reference is similar in principle to a pointer, except it’s considered to be “safe” in C#. Anything declared as a class is automatically stored as a reference type. When value types are passed between functions they are copied, so each function as its own version of the variable. A reference type is not copied, we pass the reference through, so each function works on the original variable.</a:t>
            </a:r>
          </a:p>
          <a:p>
            <a:endParaRPr lang="en-GB" dirty="0"/>
          </a:p>
        </p:txBody>
      </p:sp>
      <p:sp>
        <p:nvSpPr>
          <p:cNvPr id="4" name="Slide Number Placeholder 3"/>
          <p:cNvSpPr>
            <a:spLocks noGrp="1"/>
          </p:cNvSpPr>
          <p:nvPr>
            <p:ph type="sldNum" sz="quarter" idx="10"/>
          </p:nvPr>
        </p:nvSpPr>
        <p:spPr/>
        <p:txBody>
          <a:bodyPr/>
          <a:lstStyle/>
          <a:p>
            <a:fld id="{09738643-D81A-4A46-A92C-8C8A22E63466}" type="slidenum">
              <a:rPr lang="en-GB" smtClean="0"/>
              <a:t>7</a:t>
            </a:fld>
            <a:endParaRPr lang="en-GB"/>
          </a:p>
        </p:txBody>
      </p:sp>
    </p:spTree>
    <p:extLst>
      <p:ext uri="{BB962C8B-B14F-4D97-AF65-F5344CB8AC3E}">
        <p14:creationId xmlns:p14="http://schemas.microsoft.com/office/powerpoint/2010/main" val="3275828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Our Node class by itself could be considered</a:t>
            </a:r>
            <a:r>
              <a:rPr lang="en-GB" baseline="0" dirty="0"/>
              <a:t> enough to represent an entire Linked List, but typically, there will be an enclosing class that provides a series of functions that let us perform actions on the list more easily.</a:t>
            </a:r>
          </a:p>
          <a:p>
            <a:endParaRPr lang="en-GB" baseline="0" dirty="0"/>
          </a:p>
          <a:p>
            <a:r>
              <a:rPr lang="en-GB" baseline="0" dirty="0"/>
              <a:t>This is a “singly linked list”, so there are a small number of operations we can perform on it:</a:t>
            </a:r>
          </a:p>
          <a:p>
            <a:endParaRPr lang="en-GB" baseline="0" dirty="0"/>
          </a:p>
          <a:p>
            <a:r>
              <a:rPr lang="en-GB" baseline="0" dirty="0" err="1"/>
              <a:t>InsertBeginning</a:t>
            </a:r>
            <a:r>
              <a:rPr lang="en-GB" baseline="0" dirty="0"/>
              <a:t> (Push)</a:t>
            </a:r>
          </a:p>
          <a:p>
            <a:r>
              <a:rPr lang="en-GB" baseline="0" dirty="0" err="1"/>
              <a:t>InsertAfter</a:t>
            </a:r>
            <a:endParaRPr lang="en-GB" baseline="0" dirty="0"/>
          </a:p>
          <a:p>
            <a:r>
              <a:rPr lang="en-GB" baseline="0" dirty="0" err="1"/>
              <a:t>RemoveBeginning</a:t>
            </a:r>
            <a:r>
              <a:rPr lang="en-GB" baseline="0" dirty="0"/>
              <a:t> (Pop)</a:t>
            </a:r>
          </a:p>
          <a:p>
            <a:r>
              <a:rPr lang="en-GB" baseline="0" dirty="0" err="1"/>
              <a:t>RemoveAfter</a:t>
            </a:r>
            <a:endParaRPr lang="en-GB" baseline="0" dirty="0"/>
          </a:p>
          <a:p>
            <a:r>
              <a:rPr lang="en-GB" baseline="0" dirty="0"/>
              <a:t>Length</a:t>
            </a:r>
          </a:p>
          <a:p>
            <a:endParaRPr lang="en-GB" baseline="0" dirty="0"/>
          </a:p>
          <a:p>
            <a:endParaRPr lang="en-GB" baseline="0" dirty="0"/>
          </a:p>
          <a:p>
            <a:endParaRPr lang="en-GB" dirty="0"/>
          </a:p>
        </p:txBody>
      </p:sp>
      <p:sp>
        <p:nvSpPr>
          <p:cNvPr id="4" name="Slide Number Placeholder 3"/>
          <p:cNvSpPr>
            <a:spLocks noGrp="1"/>
          </p:cNvSpPr>
          <p:nvPr>
            <p:ph type="sldNum" sz="quarter" idx="10"/>
          </p:nvPr>
        </p:nvSpPr>
        <p:spPr/>
        <p:txBody>
          <a:bodyPr/>
          <a:lstStyle/>
          <a:p>
            <a:fld id="{09738643-D81A-4A46-A92C-8C8A22E63466}" type="slidenum">
              <a:rPr lang="en-GB" smtClean="0"/>
              <a:t>8</a:t>
            </a:fld>
            <a:endParaRPr lang="en-GB"/>
          </a:p>
        </p:txBody>
      </p:sp>
    </p:spTree>
    <p:extLst>
      <p:ext uri="{BB962C8B-B14F-4D97-AF65-F5344CB8AC3E}">
        <p14:creationId xmlns:p14="http://schemas.microsoft.com/office/powerpoint/2010/main" val="3198285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9738643-D81A-4A46-A92C-8C8A22E63466}" type="slidenum">
              <a:rPr lang="en-GB" smtClean="0"/>
              <a:t>9</a:t>
            </a:fld>
            <a:endParaRPr lang="en-GB"/>
          </a:p>
        </p:txBody>
      </p:sp>
    </p:spTree>
    <p:extLst>
      <p:ext uri="{BB962C8B-B14F-4D97-AF65-F5344CB8AC3E}">
        <p14:creationId xmlns:p14="http://schemas.microsoft.com/office/powerpoint/2010/main" val="5936719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10/20/2016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10/20/2016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10/20/2016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10/20/2016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10/20/2016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10/20/2016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10/20/2016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10/20/2016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10/20/2016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10/20/2016</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10/20/2016</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10/20/2016</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2.wmf"/><Relationship Id="rId5" Type="http://schemas.openxmlformats.org/officeDocument/2006/relationships/oleObject" Target="../embeddings/oleObject1.bin"/><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2.wmf"/><Relationship Id="rId5" Type="http://schemas.openxmlformats.org/officeDocument/2006/relationships/oleObject" Target="../embeddings/oleObject2.bin"/><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classroom.github.com/assignment-invitations/e7583553951136ae7f815d60bfa063af"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Lists</a:t>
            </a:r>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1036148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Further Work</a:t>
            </a:r>
          </a:p>
        </p:txBody>
      </p:sp>
      <p:sp>
        <p:nvSpPr>
          <p:cNvPr id="3" name="Content Placeholder 2"/>
          <p:cNvSpPr>
            <a:spLocks noGrp="1"/>
          </p:cNvSpPr>
          <p:nvPr>
            <p:ph idx="1"/>
          </p:nvPr>
        </p:nvSpPr>
        <p:spPr/>
        <p:txBody>
          <a:bodyPr/>
          <a:lstStyle/>
          <a:p>
            <a:r>
              <a:rPr lang="en-GB" dirty="0"/>
              <a:t>Change the List into a doubly linked list </a:t>
            </a:r>
          </a:p>
          <a:p>
            <a:pPr lvl="1"/>
            <a:r>
              <a:rPr lang="en-GB" dirty="0"/>
              <a:t>Nodes have previous and next pointers</a:t>
            </a:r>
          </a:p>
          <a:p>
            <a:pPr lvl="1"/>
            <a:r>
              <a:rPr lang="en-GB" dirty="0"/>
              <a:t>Implement</a:t>
            </a:r>
          </a:p>
          <a:p>
            <a:pPr lvl="2"/>
            <a:r>
              <a:rPr lang="en-GB" dirty="0" err="1"/>
              <a:t>InsertBefore</a:t>
            </a:r>
            <a:endParaRPr lang="en-GB" dirty="0"/>
          </a:p>
          <a:p>
            <a:pPr lvl="2"/>
            <a:r>
              <a:rPr lang="en-GB" dirty="0" err="1"/>
              <a:t>RemoveBefore</a:t>
            </a:r>
            <a:r>
              <a:rPr lang="en-GB" dirty="0"/>
              <a:t>	</a:t>
            </a:r>
          </a:p>
          <a:p>
            <a:endParaRPr lang="en-GB" dirty="0"/>
          </a:p>
        </p:txBody>
      </p:sp>
    </p:spTree>
    <p:extLst>
      <p:ext uri="{BB962C8B-B14F-4D97-AF65-F5344CB8AC3E}">
        <p14:creationId xmlns:p14="http://schemas.microsoft.com/office/powerpoint/2010/main" val="1226243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list"/>
          <p:cNvPicPr>
            <a:picLocks noChangeAspect="1" noChangeArrowheads="1"/>
          </p:cNvPicPr>
          <p:nvPr/>
        </p:nvPicPr>
        <p:blipFill rotWithShape="1">
          <a:blip r:embed="rId3">
            <a:extLst>
              <a:ext uri="{28A0092B-C50C-407E-A947-70E740481C1C}">
                <a14:useLocalDpi xmlns:a14="http://schemas.microsoft.com/office/drawing/2010/main" val="0"/>
              </a:ext>
            </a:extLst>
          </a:blip>
          <a:srcRect t="2634" b="13337"/>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2134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lockers"/>
          <p:cNvPicPr>
            <a:picLocks noChangeAspect="1" noChangeArrowheads="1"/>
          </p:cNvPicPr>
          <p:nvPr/>
        </p:nvPicPr>
        <p:blipFill rotWithShape="1">
          <a:blip r:embed="rId4">
            <a:extLst>
              <a:ext uri="{28A0092B-C50C-407E-A947-70E740481C1C}">
                <a14:useLocalDpi xmlns:a14="http://schemas.microsoft.com/office/drawing/2010/main" val="0"/>
              </a:ext>
            </a:extLst>
          </a:blip>
          <a:srcRect t="20409" r="20409" b="19898"/>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660878" y="767834"/>
            <a:ext cx="4743606" cy="369332"/>
          </a:xfrm>
          <a:prstGeom prst="rect">
            <a:avLst/>
          </a:prstGeom>
        </p:spPr>
        <p:style>
          <a:lnRef idx="2">
            <a:schemeClr val="dk1"/>
          </a:lnRef>
          <a:fillRef idx="1">
            <a:schemeClr val="lt1"/>
          </a:fillRef>
          <a:effectRef idx="0">
            <a:schemeClr val="dk1"/>
          </a:effectRef>
          <a:fontRef idx="minor">
            <a:schemeClr val="dk1"/>
          </a:fontRef>
        </p:style>
        <p:txBody>
          <a:bodyPr wrap="none">
            <a:spAutoFit/>
          </a:bodyPr>
          <a:lstStyle/>
          <a:p>
            <a:r>
              <a:rPr lang="en-US" dirty="0">
                <a:solidFill>
                  <a:srgbClr val="0000FF"/>
                </a:solidFill>
                <a:highlight>
                  <a:srgbClr val="FFFFFF"/>
                </a:highlight>
                <a:latin typeface="Consolas" panose="020B0609020204030204" pitchFamily="49" charset="0"/>
              </a:rPr>
              <a:t>private</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scores = </a:t>
            </a:r>
            <a:r>
              <a:rPr lang="en-US" dirty="0">
                <a:solidFill>
                  <a:srgbClr val="0000FF"/>
                </a:solidFill>
                <a:highlight>
                  <a:srgbClr val="FFFFFF"/>
                </a:highlight>
                <a:latin typeface="Consolas" panose="020B0609020204030204" pitchFamily="49" charset="0"/>
              </a:rPr>
              <a:t>new</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[100];</a:t>
            </a:r>
            <a:endParaRPr lang="en-GB" dirty="0"/>
          </a:p>
        </p:txBody>
      </p:sp>
      <p:graphicFrame>
        <p:nvGraphicFramePr>
          <p:cNvPr id="4" name="Object 3"/>
          <p:cNvGraphicFramePr>
            <a:graphicFrameLocks noChangeAspect="1"/>
          </p:cNvGraphicFramePr>
          <p:nvPr>
            <p:extLst>
              <p:ext uri="{D42A27DB-BD31-4B8C-83A1-F6EECF244321}">
                <p14:modId xmlns:p14="http://schemas.microsoft.com/office/powerpoint/2010/main" val="717835920"/>
              </p:ext>
            </p:extLst>
          </p:nvPr>
        </p:nvGraphicFramePr>
        <p:xfrm>
          <a:off x="1778794" y="2158999"/>
          <a:ext cx="8634412" cy="2540000"/>
        </p:xfrm>
        <a:graphic>
          <a:graphicData uri="http://schemas.openxmlformats.org/presentationml/2006/ole">
            <mc:AlternateContent xmlns:mc="http://schemas.openxmlformats.org/markup-compatibility/2006">
              <mc:Choice xmlns:v="urn:schemas-microsoft-com:vml" Requires="v">
                <p:oleObj spid="_x0000_s2055" name="Image" r:id="rId5" imgW="8634600" imgH="2539440" progId="Photoshop.Image.16">
                  <p:embed/>
                </p:oleObj>
              </mc:Choice>
              <mc:Fallback>
                <p:oleObj name="Image" r:id="rId5" imgW="8634600" imgH="2539440" progId="Photoshop.Image.16">
                  <p:embed/>
                  <p:pic>
                    <p:nvPicPr>
                      <p:cNvPr id="0" name=""/>
                      <p:cNvPicPr/>
                      <p:nvPr/>
                    </p:nvPicPr>
                    <p:blipFill>
                      <a:blip r:embed="rId6"/>
                      <a:stretch>
                        <a:fillRect/>
                      </a:stretch>
                    </p:blipFill>
                    <p:spPr>
                      <a:xfrm>
                        <a:off x="1778794" y="2158999"/>
                        <a:ext cx="8634412" cy="2540000"/>
                      </a:xfrm>
                      <a:prstGeom prst="rect">
                        <a:avLst/>
                      </a:prstGeom>
                    </p:spPr>
                  </p:pic>
                </p:oleObj>
              </mc:Fallback>
            </mc:AlternateContent>
          </a:graphicData>
        </a:graphic>
      </p:graphicFrame>
    </p:spTree>
    <p:extLst>
      <p:ext uri="{BB962C8B-B14F-4D97-AF65-F5344CB8AC3E}">
        <p14:creationId xmlns:p14="http://schemas.microsoft.com/office/powerpoint/2010/main" val="1038948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lockers"/>
          <p:cNvPicPr>
            <a:picLocks noChangeAspect="1" noChangeArrowheads="1"/>
          </p:cNvPicPr>
          <p:nvPr/>
        </p:nvPicPr>
        <p:blipFill rotWithShape="1">
          <a:blip r:embed="rId4">
            <a:extLst>
              <a:ext uri="{28A0092B-C50C-407E-A947-70E740481C1C}">
                <a14:useLocalDpi xmlns:a14="http://schemas.microsoft.com/office/drawing/2010/main" val="0"/>
              </a:ext>
            </a:extLst>
          </a:blip>
          <a:srcRect t="20409" r="20409" b="19898"/>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660878" y="767834"/>
            <a:ext cx="4743606" cy="369332"/>
          </a:xfrm>
          <a:prstGeom prst="rect">
            <a:avLst/>
          </a:prstGeom>
        </p:spPr>
        <p:style>
          <a:lnRef idx="2">
            <a:schemeClr val="dk1"/>
          </a:lnRef>
          <a:fillRef idx="1">
            <a:schemeClr val="lt1"/>
          </a:fillRef>
          <a:effectRef idx="0">
            <a:schemeClr val="dk1"/>
          </a:effectRef>
          <a:fontRef idx="minor">
            <a:schemeClr val="dk1"/>
          </a:fontRef>
        </p:style>
        <p:txBody>
          <a:bodyPr wrap="none">
            <a:spAutoFit/>
          </a:bodyPr>
          <a:lstStyle/>
          <a:p>
            <a:r>
              <a:rPr lang="en-US" dirty="0">
                <a:solidFill>
                  <a:srgbClr val="0000FF"/>
                </a:solidFill>
                <a:highlight>
                  <a:srgbClr val="FFFFFF"/>
                </a:highlight>
                <a:latin typeface="Consolas" panose="020B0609020204030204" pitchFamily="49" charset="0"/>
              </a:rPr>
              <a:t>private</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scores = </a:t>
            </a:r>
            <a:r>
              <a:rPr lang="en-US" dirty="0">
                <a:solidFill>
                  <a:srgbClr val="0000FF"/>
                </a:solidFill>
                <a:highlight>
                  <a:srgbClr val="FFFFFF"/>
                </a:highlight>
                <a:latin typeface="Consolas" panose="020B0609020204030204" pitchFamily="49" charset="0"/>
              </a:rPr>
              <a:t>new</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[100];</a:t>
            </a:r>
            <a:endParaRPr lang="en-GB" dirty="0"/>
          </a:p>
        </p:txBody>
      </p:sp>
      <p:graphicFrame>
        <p:nvGraphicFramePr>
          <p:cNvPr id="4" name="Object 3"/>
          <p:cNvGraphicFramePr>
            <a:graphicFrameLocks noChangeAspect="1"/>
          </p:cNvGraphicFramePr>
          <p:nvPr/>
        </p:nvGraphicFramePr>
        <p:xfrm>
          <a:off x="1778794" y="2158999"/>
          <a:ext cx="8634412" cy="2540000"/>
        </p:xfrm>
        <a:graphic>
          <a:graphicData uri="http://schemas.openxmlformats.org/presentationml/2006/ole">
            <mc:AlternateContent xmlns:mc="http://schemas.openxmlformats.org/markup-compatibility/2006">
              <mc:Choice xmlns:v="urn:schemas-microsoft-com:vml" Requires="v">
                <p:oleObj spid="_x0000_s3079" name="Image" r:id="rId5" imgW="8634600" imgH="2539440" progId="Photoshop.Image.16">
                  <p:embed/>
                </p:oleObj>
              </mc:Choice>
              <mc:Fallback>
                <p:oleObj name="Image" r:id="rId5" imgW="8634600" imgH="2539440" progId="Photoshop.Image.16">
                  <p:embed/>
                  <p:pic>
                    <p:nvPicPr>
                      <p:cNvPr id="4" name="Object 3"/>
                      <p:cNvPicPr/>
                      <p:nvPr/>
                    </p:nvPicPr>
                    <p:blipFill>
                      <a:blip r:embed="rId6"/>
                      <a:stretch>
                        <a:fillRect/>
                      </a:stretch>
                    </p:blipFill>
                    <p:spPr>
                      <a:xfrm>
                        <a:off x="1778794" y="2158999"/>
                        <a:ext cx="8634412" cy="2540000"/>
                      </a:xfrm>
                      <a:prstGeom prst="rect">
                        <a:avLst/>
                      </a:prstGeom>
                    </p:spPr>
                  </p:pic>
                </p:oleObj>
              </mc:Fallback>
            </mc:AlternateContent>
          </a:graphicData>
        </a:graphic>
      </p:graphicFrame>
    </p:spTree>
    <p:extLst>
      <p:ext uri="{BB962C8B-B14F-4D97-AF65-F5344CB8AC3E}">
        <p14:creationId xmlns:p14="http://schemas.microsoft.com/office/powerpoint/2010/main" val="1120626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pointers"/>
          <p:cNvPicPr>
            <a:picLocks noChangeAspect="1" noChangeArrowheads="1"/>
          </p:cNvPicPr>
          <p:nvPr/>
        </p:nvPicPr>
        <p:blipFill rotWithShape="1">
          <a:blip r:embed="rId3">
            <a:extLst>
              <a:ext uri="{28A0092B-C50C-407E-A947-70E740481C1C}">
                <a14:useLocalDpi xmlns:a14="http://schemas.microsoft.com/office/drawing/2010/main" val="0"/>
              </a:ext>
            </a:extLst>
          </a:blip>
          <a:srcRect b="25000"/>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308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lis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Group 20"/>
          <p:cNvGrpSpPr/>
          <p:nvPr/>
        </p:nvGrpSpPr>
        <p:grpSpPr>
          <a:xfrm>
            <a:off x="3792030" y="3794760"/>
            <a:ext cx="4607939" cy="1858659"/>
            <a:chOff x="3792030" y="3794760"/>
            <a:chExt cx="4607939" cy="1858659"/>
          </a:xfrm>
        </p:grpSpPr>
        <p:sp>
          <p:nvSpPr>
            <p:cNvPr id="6" name="Rounded Rectangle 5"/>
            <p:cNvSpPr/>
            <p:nvPr/>
          </p:nvSpPr>
          <p:spPr>
            <a:xfrm>
              <a:off x="3792030" y="3795379"/>
              <a:ext cx="4607939" cy="1858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p:cNvSpPr txBox="1"/>
            <p:nvPr/>
          </p:nvSpPr>
          <p:spPr>
            <a:xfrm>
              <a:off x="5003855" y="4493256"/>
              <a:ext cx="776941" cy="461665"/>
            </a:xfrm>
            <a:prstGeom prst="rect">
              <a:avLst/>
            </a:prstGeom>
            <a:noFill/>
          </p:spPr>
          <p:txBody>
            <a:bodyPr wrap="square" rtlCol="0">
              <a:spAutoFit/>
            </a:bodyPr>
            <a:lstStyle/>
            <a:p>
              <a:pPr algn="ctr"/>
              <a:r>
                <a:rPr lang="en-GB" sz="2400" dirty="0">
                  <a:solidFill>
                    <a:schemeClr val="bg1"/>
                  </a:solidFill>
                </a:rPr>
                <a:t>data</a:t>
              </a:r>
            </a:p>
          </p:txBody>
        </p:sp>
        <p:sp>
          <p:nvSpPr>
            <p:cNvPr id="17" name="TextBox 16"/>
            <p:cNvSpPr txBox="1"/>
            <p:nvPr/>
          </p:nvSpPr>
          <p:spPr>
            <a:xfrm>
              <a:off x="7307824" y="4493255"/>
              <a:ext cx="776941" cy="461665"/>
            </a:xfrm>
            <a:prstGeom prst="rect">
              <a:avLst/>
            </a:prstGeom>
            <a:noFill/>
          </p:spPr>
          <p:txBody>
            <a:bodyPr wrap="square" rtlCol="0">
              <a:spAutoFit/>
            </a:bodyPr>
            <a:lstStyle/>
            <a:p>
              <a:pPr algn="ctr"/>
              <a:r>
                <a:rPr lang="en-GB" sz="2400" dirty="0">
                  <a:solidFill>
                    <a:schemeClr val="bg1"/>
                  </a:solidFill>
                </a:rPr>
                <a:t>next</a:t>
              </a:r>
            </a:p>
          </p:txBody>
        </p:sp>
        <p:cxnSp>
          <p:nvCxnSpPr>
            <p:cNvPr id="19" name="Straight Connector 18"/>
            <p:cNvCxnSpPr/>
            <p:nvPr/>
          </p:nvCxnSpPr>
          <p:spPr>
            <a:xfrm>
              <a:off x="6992620" y="3794760"/>
              <a:ext cx="0" cy="1858659"/>
            </a:xfrm>
            <a:prstGeom prst="line">
              <a:avLst/>
            </a:prstGeom>
          </p:spPr>
          <p:style>
            <a:lnRef idx="1">
              <a:schemeClr val="dk1"/>
            </a:lnRef>
            <a:fillRef idx="0">
              <a:schemeClr val="dk1"/>
            </a:fillRef>
            <a:effectRef idx="0">
              <a:schemeClr val="dk1"/>
            </a:effectRef>
            <a:fontRef idx="minor">
              <a:schemeClr val="tx1"/>
            </a:fontRef>
          </p:style>
        </p:cxnSp>
      </p:grpSp>
      <p:grpSp>
        <p:nvGrpSpPr>
          <p:cNvPr id="23" name="Group 22"/>
          <p:cNvGrpSpPr/>
          <p:nvPr/>
        </p:nvGrpSpPr>
        <p:grpSpPr>
          <a:xfrm>
            <a:off x="1073084" y="1080444"/>
            <a:ext cx="1989094" cy="802322"/>
            <a:chOff x="3792030" y="3794760"/>
            <a:chExt cx="4607939" cy="1858659"/>
          </a:xfrm>
        </p:grpSpPr>
        <p:sp>
          <p:nvSpPr>
            <p:cNvPr id="24" name="Rounded Rectangle 23"/>
            <p:cNvSpPr/>
            <p:nvPr/>
          </p:nvSpPr>
          <p:spPr>
            <a:xfrm>
              <a:off x="3792030" y="3795379"/>
              <a:ext cx="4607939" cy="1858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27" name="Straight Connector 26"/>
            <p:cNvCxnSpPr/>
            <p:nvPr/>
          </p:nvCxnSpPr>
          <p:spPr>
            <a:xfrm>
              <a:off x="6992620" y="3794760"/>
              <a:ext cx="0" cy="1858659"/>
            </a:xfrm>
            <a:prstGeom prst="line">
              <a:avLst/>
            </a:prstGeom>
          </p:spPr>
          <p:style>
            <a:lnRef idx="1">
              <a:schemeClr val="dk1"/>
            </a:lnRef>
            <a:fillRef idx="0">
              <a:schemeClr val="dk1"/>
            </a:fillRef>
            <a:effectRef idx="0">
              <a:schemeClr val="dk1"/>
            </a:effectRef>
            <a:fontRef idx="minor">
              <a:schemeClr val="tx1"/>
            </a:fontRef>
          </p:style>
        </p:cxnSp>
      </p:grpSp>
      <p:grpSp>
        <p:nvGrpSpPr>
          <p:cNvPr id="28" name="Group 27"/>
          <p:cNvGrpSpPr/>
          <p:nvPr/>
        </p:nvGrpSpPr>
        <p:grpSpPr>
          <a:xfrm>
            <a:off x="3839869" y="1080444"/>
            <a:ext cx="1989094" cy="802322"/>
            <a:chOff x="3792030" y="3794760"/>
            <a:chExt cx="4607939" cy="1858659"/>
          </a:xfrm>
        </p:grpSpPr>
        <p:sp>
          <p:nvSpPr>
            <p:cNvPr id="29" name="Rounded Rectangle 28"/>
            <p:cNvSpPr/>
            <p:nvPr/>
          </p:nvSpPr>
          <p:spPr>
            <a:xfrm>
              <a:off x="3792030" y="3795379"/>
              <a:ext cx="4607939" cy="1858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30" name="Straight Connector 29"/>
            <p:cNvCxnSpPr/>
            <p:nvPr/>
          </p:nvCxnSpPr>
          <p:spPr>
            <a:xfrm>
              <a:off x="6992620" y="3794760"/>
              <a:ext cx="0" cy="1858659"/>
            </a:xfrm>
            <a:prstGeom prst="line">
              <a:avLst/>
            </a:prstGeom>
          </p:spPr>
          <p:style>
            <a:lnRef idx="1">
              <a:schemeClr val="dk1"/>
            </a:lnRef>
            <a:fillRef idx="0">
              <a:schemeClr val="dk1"/>
            </a:fillRef>
            <a:effectRef idx="0">
              <a:schemeClr val="dk1"/>
            </a:effectRef>
            <a:fontRef idx="minor">
              <a:schemeClr val="tx1"/>
            </a:fontRef>
          </p:style>
        </p:cxnSp>
      </p:grpSp>
      <p:grpSp>
        <p:nvGrpSpPr>
          <p:cNvPr id="31" name="Group 30"/>
          <p:cNvGrpSpPr/>
          <p:nvPr/>
        </p:nvGrpSpPr>
        <p:grpSpPr>
          <a:xfrm>
            <a:off x="6606654" y="1080444"/>
            <a:ext cx="1989094" cy="802322"/>
            <a:chOff x="3792030" y="3794760"/>
            <a:chExt cx="4607939" cy="1858659"/>
          </a:xfrm>
        </p:grpSpPr>
        <p:sp>
          <p:nvSpPr>
            <p:cNvPr id="32" name="Rounded Rectangle 31"/>
            <p:cNvSpPr/>
            <p:nvPr/>
          </p:nvSpPr>
          <p:spPr>
            <a:xfrm>
              <a:off x="3792030" y="3795379"/>
              <a:ext cx="4607939" cy="1858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33" name="Straight Connector 32"/>
            <p:cNvCxnSpPr/>
            <p:nvPr/>
          </p:nvCxnSpPr>
          <p:spPr>
            <a:xfrm>
              <a:off x="6992620" y="3794760"/>
              <a:ext cx="0" cy="1858659"/>
            </a:xfrm>
            <a:prstGeom prst="line">
              <a:avLst/>
            </a:prstGeom>
          </p:spPr>
          <p:style>
            <a:lnRef idx="1">
              <a:schemeClr val="dk1"/>
            </a:lnRef>
            <a:fillRef idx="0">
              <a:schemeClr val="dk1"/>
            </a:fillRef>
            <a:effectRef idx="0">
              <a:schemeClr val="dk1"/>
            </a:effectRef>
            <a:fontRef idx="minor">
              <a:schemeClr val="tx1"/>
            </a:fontRef>
          </p:style>
        </p:cxnSp>
      </p:grpSp>
      <p:grpSp>
        <p:nvGrpSpPr>
          <p:cNvPr id="34" name="Group 33"/>
          <p:cNvGrpSpPr/>
          <p:nvPr/>
        </p:nvGrpSpPr>
        <p:grpSpPr>
          <a:xfrm>
            <a:off x="9373439" y="1080444"/>
            <a:ext cx="1989094" cy="802322"/>
            <a:chOff x="3792030" y="3794760"/>
            <a:chExt cx="4607939" cy="1858659"/>
          </a:xfrm>
        </p:grpSpPr>
        <p:sp>
          <p:nvSpPr>
            <p:cNvPr id="35" name="Rounded Rectangle 34"/>
            <p:cNvSpPr/>
            <p:nvPr/>
          </p:nvSpPr>
          <p:spPr>
            <a:xfrm>
              <a:off x="3792030" y="3795379"/>
              <a:ext cx="4607939" cy="18580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36" name="Straight Connector 35"/>
            <p:cNvCxnSpPr/>
            <p:nvPr/>
          </p:nvCxnSpPr>
          <p:spPr>
            <a:xfrm>
              <a:off x="6992620" y="3794760"/>
              <a:ext cx="0" cy="1858659"/>
            </a:xfrm>
            <a:prstGeom prst="line">
              <a:avLst/>
            </a:prstGeom>
          </p:spPr>
          <p:style>
            <a:lnRef idx="1">
              <a:schemeClr val="dk1"/>
            </a:lnRef>
            <a:fillRef idx="0">
              <a:schemeClr val="dk1"/>
            </a:fillRef>
            <a:effectRef idx="0">
              <a:schemeClr val="dk1"/>
            </a:effectRef>
            <a:fontRef idx="minor">
              <a:schemeClr val="tx1"/>
            </a:fontRef>
          </p:style>
        </p:cxnSp>
      </p:grpSp>
      <p:cxnSp>
        <p:nvCxnSpPr>
          <p:cNvPr id="37" name="Straight Arrow Connector 36"/>
          <p:cNvCxnSpPr>
            <a:stCxn id="24" idx="3"/>
            <a:endCxn id="29" idx="1"/>
          </p:cNvCxnSpPr>
          <p:nvPr/>
        </p:nvCxnSpPr>
        <p:spPr>
          <a:xfrm>
            <a:off x="3062178" y="1481739"/>
            <a:ext cx="77769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p:cNvCxnSpPr/>
          <p:nvPr/>
        </p:nvCxnSpPr>
        <p:spPr>
          <a:xfrm>
            <a:off x="5828963" y="1475630"/>
            <a:ext cx="77769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p:cNvCxnSpPr/>
          <p:nvPr/>
        </p:nvCxnSpPr>
        <p:spPr>
          <a:xfrm>
            <a:off x="8595748" y="1475630"/>
            <a:ext cx="77769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98482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par>
                                <p:cTn id="18" presetID="10" presetClass="entr" presetSubtype="0" fill="hold" nodeType="with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par>
                                <p:cTn id="26" presetID="10" presetClass="entr" presetSubtype="0" fill="hold"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fade">
                                      <p:cBhvr>
                                        <p:cTn id="33" dur="500"/>
                                        <p:tgtEl>
                                          <p:spTgt spid="40"/>
                                        </p:tgtEl>
                                      </p:cBhvr>
                                    </p:animEffect>
                                  </p:childTnLst>
                                </p:cTn>
                              </p:par>
                              <p:par>
                                <p:cTn id="34" presetID="10" presetClass="entr" presetSubtype="0" fill="hold" nodeType="with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fade">
                                      <p:cBhvr>
                                        <p:cTn id="3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lis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048000" y="2690336"/>
            <a:ext cx="6096000" cy="1477328"/>
          </a:xfrm>
          <a:prstGeom prst="rect">
            <a:avLst/>
          </a:prstGeom>
        </p:spPr>
        <p:style>
          <a:lnRef idx="2">
            <a:schemeClr val="dk1"/>
          </a:lnRef>
          <a:fillRef idx="1">
            <a:schemeClr val="lt1"/>
          </a:fillRef>
          <a:effectRef idx="0">
            <a:schemeClr val="dk1"/>
          </a:effectRef>
          <a:fontRef idx="minor">
            <a:schemeClr val="dk1"/>
          </a:fontRef>
        </p:style>
        <p:txBody>
          <a:bodyPr>
            <a:spAutoFit/>
          </a:bodyPr>
          <a:lstStyle/>
          <a:p>
            <a:r>
              <a:rPr lang="en-GB" dirty="0">
                <a:solidFill>
                  <a:srgbClr val="0000FF"/>
                </a:solidFill>
                <a:highlight>
                  <a:srgbClr val="FFFFFF"/>
                </a:highlight>
                <a:latin typeface="Consolas" panose="020B0609020204030204" pitchFamily="49" charset="0"/>
              </a:rPr>
              <a:t>class</a:t>
            </a:r>
            <a:r>
              <a:rPr lang="en-GB" dirty="0">
                <a:solidFill>
                  <a:srgbClr val="000000"/>
                </a:solidFill>
                <a:highlight>
                  <a:srgbClr val="FFFFFF"/>
                </a:highlight>
                <a:latin typeface="Consolas" panose="020B0609020204030204" pitchFamily="49" charset="0"/>
              </a:rPr>
              <a:t> </a:t>
            </a:r>
            <a:r>
              <a:rPr lang="en-GB" dirty="0">
                <a:solidFill>
                  <a:srgbClr val="2B91AF"/>
                </a:solidFill>
                <a:highlight>
                  <a:srgbClr val="FFFFFF"/>
                </a:highlight>
                <a:latin typeface="Consolas" panose="020B0609020204030204" pitchFamily="49" charset="0"/>
              </a:rPr>
              <a:t>Node</a:t>
            </a:r>
            <a:endParaRPr lang="en-GB" dirty="0">
              <a:solidFill>
                <a:srgbClr val="000000"/>
              </a:solidFill>
              <a:highlight>
                <a:srgbClr val="FFFFFF"/>
              </a:highlight>
              <a:latin typeface="Consolas" panose="020B0609020204030204" pitchFamily="49" charset="0"/>
            </a:endParaRPr>
          </a:p>
          <a:p>
            <a:r>
              <a:rPr lang="en-GB" dirty="0">
                <a:solidFill>
                  <a:srgbClr val="000000"/>
                </a:solidFill>
                <a:highlight>
                  <a:srgbClr val="FFFFFF"/>
                </a:highlight>
                <a:latin typeface="Consolas" panose="020B0609020204030204" pitchFamily="49" charset="0"/>
              </a:rPr>
              <a:t>{</a:t>
            </a:r>
          </a:p>
          <a:p>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public</a:t>
            </a:r>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object</a:t>
            </a:r>
            <a:r>
              <a:rPr lang="en-GB" dirty="0">
                <a:solidFill>
                  <a:srgbClr val="000000"/>
                </a:solidFill>
                <a:highlight>
                  <a:srgbClr val="FFFFFF"/>
                </a:highlight>
                <a:latin typeface="Consolas" panose="020B0609020204030204" pitchFamily="49" charset="0"/>
              </a:rPr>
              <a:t> Content;</a:t>
            </a:r>
          </a:p>
          <a:p>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public</a:t>
            </a:r>
            <a:r>
              <a:rPr lang="en-GB" dirty="0">
                <a:solidFill>
                  <a:srgbClr val="000000"/>
                </a:solidFill>
                <a:highlight>
                  <a:srgbClr val="FFFFFF"/>
                </a:highlight>
                <a:latin typeface="Consolas" panose="020B0609020204030204" pitchFamily="49" charset="0"/>
              </a:rPr>
              <a:t> </a:t>
            </a:r>
            <a:r>
              <a:rPr lang="en-GB" dirty="0">
                <a:solidFill>
                  <a:srgbClr val="2B91AF"/>
                </a:solidFill>
                <a:highlight>
                  <a:srgbClr val="FFFFFF"/>
                </a:highlight>
                <a:latin typeface="Consolas" panose="020B0609020204030204" pitchFamily="49" charset="0"/>
              </a:rPr>
              <a:t>Node</a:t>
            </a:r>
            <a:r>
              <a:rPr lang="en-GB" dirty="0">
                <a:solidFill>
                  <a:srgbClr val="000000"/>
                </a:solidFill>
                <a:highlight>
                  <a:srgbClr val="FFFFFF"/>
                </a:highlight>
                <a:latin typeface="Consolas" panose="020B0609020204030204" pitchFamily="49" charset="0"/>
              </a:rPr>
              <a:t> Next;</a:t>
            </a:r>
          </a:p>
          <a:p>
            <a:r>
              <a:rPr lang="en-GB" dirty="0">
                <a:solidFill>
                  <a:srgbClr val="000000"/>
                </a:solidFill>
                <a:highlight>
                  <a:srgbClr val="FFFFFF"/>
                </a:highlight>
                <a:latin typeface="Consolas" panose="020B0609020204030204" pitchFamily="49" charset="0"/>
              </a:rPr>
              <a:t>}</a:t>
            </a:r>
            <a:endParaRPr lang="en-GB" dirty="0"/>
          </a:p>
        </p:txBody>
      </p:sp>
      <p:sp>
        <p:nvSpPr>
          <p:cNvPr id="25" name="Rounded Rectangle 24"/>
          <p:cNvSpPr/>
          <p:nvPr/>
        </p:nvSpPr>
        <p:spPr>
          <a:xfrm>
            <a:off x="2400300" y="1919922"/>
            <a:ext cx="3009900"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We declare a class called “Node”</a:t>
            </a:r>
          </a:p>
        </p:txBody>
      </p:sp>
      <p:sp>
        <p:nvSpPr>
          <p:cNvPr id="26" name="Rounded Rectangle 25"/>
          <p:cNvSpPr/>
          <p:nvPr/>
        </p:nvSpPr>
        <p:spPr>
          <a:xfrm>
            <a:off x="5410200" y="2580322"/>
            <a:ext cx="3009900"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The object type lets us store anything in our list</a:t>
            </a:r>
          </a:p>
        </p:txBody>
      </p:sp>
      <p:sp>
        <p:nvSpPr>
          <p:cNvPr id="38" name="Rounded Rectangle 37"/>
          <p:cNvSpPr/>
          <p:nvPr/>
        </p:nvSpPr>
        <p:spPr>
          <a:xfrm>
            <a:off x="5410200" y="3925490"/>
            <a:ext cx="3009900"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C# stores references to objects, saving us a pointer.</a:t>
            </a:r>
          </a:p>
        </p:txBody>
      </p:sp>
    </p:spTree>
    <p:extLst>
      <p:ext uri="{BB962C8B-B14F-4D97-AF65-F5344CB8AC3E}">
        <p14:creationId xmlns:p14="http://schemas.microsoft.com/office/powerpoint/2010/main" val="2545984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25"/>
                                        </p:tgtEl>
                                      </p:cBhvr>
                                    </p:animEffect>
                                    <p:set>
                                      <p:cBhvr>
                                        <p:cTn id="17" dur="1" fill="hold">
                                          <p:stCondLst>
                                            <p:cond delay="499"/>
                                          </p:stCondLst>
                                        </p:cTn>
                                        <p:tgtEl>
                                          <p:spTgt spid="25"/>
                                        </p:tgtEl>
                                        <p:attrNameLst>
                                          <p:attrName>style.visibility</p:attrName>
                                        </p:attrNameLst>
                                      </p:cBhvr>
                                      <p:to>
                                        <p:strVal val="hidden"/>
                                      </p:to>
                                    </p:set>
                                  </p:childTnLst>
                                </p:cTn>
                              </p:par>
                              <p:par>
                                <p:cTn id="18" presetID="10" presetClass="entr" presetSubtype="0"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grpId="1" nodeType="clickEffect">
                                  <p:stCondLst>
                                    <p:cond delay="0"/>
                                  </p:stCondLst>
                                  <p:childTnLst>
                                    <p:animEffect transition="out" filter="fade">
                                      <p:cBhvr>
                                        <p:cTn id="24" dur="500"/>
                                        <p:tgtEl>
                                          <p:spTgt spid="26"/>
                                        </p:tgtEl>
                                      </p:cBhvr>
                                    </p:animEffect>
                                    <p:set>
                                      <p:cBhvr>
                                        <p:cTn id="25" dur="1" fill="hold">
                                          <p:stCondLst>
                                            <p:cond delay="499"/>
                                          </p:stCondLst>
                                        </p:cTn>
                                        <p:tgtEl>
                                          <p:spTgt spid="26"/>
                                        </p:tgtEl>
                                        <p:attrNameLst>
                                          <p:attrName>style.visibility</p:attrName>
                                        </p:attrNameLst>
                                      </p:cBhvr>
                                      <p:to>
                                        <p:strVal val="hidden"/>
                                      </p:to>
                                    </p:set>
                                  </p:childTnLst>
                                </p:cTn>
                              </p:par>
                              <p:par>
                                <p:cTn id="26" presetID="10" presetClass="entr" presetSubtype="0" fill="hold" grpId="0"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5" grpId="0" animBg="1"/>
      <p:bldP spid="25" grpId="1" animBg="1"/>
      <p:bldP spid="26" grpId="0" animBg="1"/>
      <p:bldP spid="26" grpId="1" animBg="1"/>
      <p:bldP spid="3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mage result for list"/>
          <p:cNvPicPr>
            <a:picLocks noChangeAspect="1" noChangeArrowheads="1"/>
          </p:cNvPicPr>
          <p:nvPr/>
        </p:nvPicPr>
        <p:blipFill rotWithShape="1">
          <a:blip r:embed="rId3">
            <a:extLst>
              <a:ext uri="{28A0092B-C50C-407E-A947-70E740481C1C}">
                <a14:useLocalDpi xmlns:a14="http://schemas.microsoft.com/office/drawing/2010/main" val="0"/>
              </a:ext>
            </a:extLst>
          </a:blip>
          <a:srcRect t="2634" b="13337"/>
          <a:stretch/>
        </p:blipFill>
        <p:spPr bwMode="auto">
          <a:xfrm>
            <a:off x="0" y="0"/>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048000" y="1305342"/>
            <a:ext cx="6096000" cy="4247317"/>
          </a:xfrm>
          <a:prstGeom prst="rect">
            <a:avLst/>
          </a:prstGeom>
        </p:spPr>
        <p:style>
          <a:lnRef idx="2">
            <a:schemeClr val="dk1"/>
          </a:lnRef>
          <a:fillRef idx="1">
            <a:schemeClr val="lt1"/>
          </a:fillRef>
          <a:effectRef idx="0">
            <a:schemeClr val="dk1"/>
          </a:effectRef>
          <a:fontRef idx="minor">
            <a:schemeClr val="dk1"/>
          </a:fontRef>
        </p:style>
        <p:txBody>
          <a:bodyPr>
            <a:spAutoFit/>
          </a:bodyPr>
          <a:lstStyle/>
          <a:p>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class</a:t>
            </a:r>
            <a:r>
              <a:rPr lang="en-GB" dirty="0">
                <a:solidFill>
                  <a:srgbClr val="000000"/>
                </a:solidFill>
                <a:highlight>
                  <a:srgbClr val="FFFFFF"/>
                </a:highlight>
                <a:latin typeface="Consolas" panose="020B0609020204030204" pitchFamily="49" charset="0"/>
              </a:rPr>
              <a:t> </a:t>
            </a:r>
            <a:r>
              <a:rPr lang="en-GB" dirty="0" err="1">
                <a:solidFill>
                  <a:srgbClr val="2B91AF"/>
                </a:solidFill>
                <a:highlight>
                  <a:srgbClr val="FFFFFF"/>
                </a:highlight>
                <a:latin typeface="Consolas" panose="020B0609020204030204" pitchFamily="49" charset="0"/>
              </a:rPr>
              <a:t>LinkedList</a:t>
            </a:r>
            <a:endParaRPr lang="en-GB" dirty="0">
              <a:solidFill>
                <a:srgbClr val="000000"/>
              </a:solidFill>
              <a:highlight>
                <a:srgbClr val="FFFFFF"/>
              </a:highlight>
              <a:latin typeface="Consolas" panose="020B0609020204030204" pitchFamily="49" charset="0"/>
            </a:endParaRPr>
          </a:p>
          <a:p>
            <a:r>
              <a:rPr lang="en-GB" dirty="0">
                <a:solidFill>
                  <a:srgbClr val="000000"/>
                </a:solidFill>
                <a:highlight>
                  <a:srgbClr val="FFFFFF"/>
                </a:highlight>
                <a:latin typeface="Consolas" panose="020B0609020204030204" pitchFamily="49" charset="0"/>
              </a:rPr>
              <a:t> {</a:t>
            </a:r>
          </a:p>
          <a:p>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public</a:t>
            </a:r>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class</a:t>
            </a:r>
            <a:r>
              <a:rPr lang="en-GB" dirty="0">
                <a:solidFill>
                  <a:srgbClr val="000000"/>
                </a:solidFill>
                <a:highlight>
                  <a:srgbClr val="FFFFFF"/>
                </a:highlight>
                <a:latin typeface="Consolas" panose="020B0609020204030204" pitchFamily="49" charset="0"/>
              </a:rPr>
              <a:t> </a:t>
            </a:r>
            <a:r>
              <a:rPr lang="en-GB" dirty="0">
                <a:solidFill>
                  <a:srgbClr val="2B91AF"/>
                </a:solidFill>
                <a:highlight>
                  <a:srgbClr val="FFFFFF"/>
                </a:highlight>
                <a:latin typeface="Consolas" panose="020B0609020204030204" pitchFamily="49" charset="0"/>
              </a:rPr>
              <a:t>Node</a:t>
            </a:r>
            <a:endParaRPr lang="en-GB" dirty="0">
              <a:solidFill>
                <a:srgbClr val="000000"/>
              </a:solidFill>
              <a:highlight>
                <a:srgbClr val="FFFFFF"/>
              </a:highlight>
              <a:latin typeface="Consolas" panose="020B0609020204030204" pitchFamily="49" charset="0"/>
            </a:endParaRPr>
          </a:p>
          <a:p>
            <a:r>
              <a:rPr lang="en-GB" dirty="0">
                <a:solidFill>
                  <a:srgbClr val="000000"/>
                </a:solidFill>
                <a:highlight>
                  <a:srgbClr val="FFFFFF"/>
                </a:highlight>
                <a:latin typeface="Consolas" panose="020B0609020204030204" pitchFamily="49" charset="0"/>
              </a:rPr>
              <a:t>    {</a:t>
            </a:r>
          </a:p>
          <a:p>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public</a:t>
            </a:r>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object</a:t>
            </a:r>
            <a:r>
              <a:rPr lang="en-GB" dirty="0">
                <a:solidFill>
                  <a:srgbClr val="000000"/>
                </a:solidFill>
                <a:highlight>
                  <a:srgbClr val="FFFFFF"/>
                </a:highlight>
                <a:latin typeface="Consolas" panose="020B0609020204030204" pitchFamily="49" charset="0"/>
              </a:rPr>
              <a:t> Content;</a:t>
            </a:r>
          </a:p>
          <a:p>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public</a:t>
            </a:r>
            <a:r>
              <a:rPr lang="en-GB" dirty="0">
                <a:solidFill>
                  <a:srgbClr val="000000"/>
                </a:solidFill>
                <a:highlight>
                  <a:srgbClr val="FFFFFF"/>
                </a:highlight>
                <a:latin typeface="Consolas" panose="020B0609020204030204" pitchFamily="49" charset="0"/>
              </a:rPr>
              <a:t> </a:t>
            </a:r>
            <a:r>
              <a:rPr lang="en-GB" dirty="0">
                <a:solidFill>
                  <a:srgbClr val="2B91AF"/>
                </a:solidFill>
                <a:highlight>
                  <a:srgbClr val="FFFFFF"/>
                </a:highlight>
                <a:latin typeface="Consolas" panose="020B0609020204030204" pitchFamily="49" charset="0"/>
              </a:rPr>
              <a:t>Node</a:t>
            </a:r>
            <a:r>
              <a:rPr lang="en-GB" dirty="0">
                <a:solidFill>
                  <a:srgbClr val="000000"/>
                </a:solidFill>
                <a:highlight>
                  <a:srgbClr val="FFFFFF"/>
                </a:highlight>
                <a:latin typeface="Consolas" panose="020B0609020204030204" pitchFamily="49" charset="0"/>
              </a:rPr>
              <a:t> Next;</a:t>
            </a:r>
          </a:p>
          <a:p>
            <a:r>
              <a:rPr lang="en-GB" dirty="0">
                <a:solidFill>
                  <a:srgbClr val="000000"/>
                </a:solidFill>
                <a:highlight>
                  <a:srgbClr val="FFFFFF"/>
                </a:highlight>
                <a:latin typeface="Consolas" panose="020B0609020204030204" pitchFamily="49" charset="0"/>
              </a:rPr>
              <a:t>    }</a:t>
            </a:r>
          </a:p>
          <a:p>
            <a:endParaRPr lang="en-GB" dirty="0">
              <a:solidFill>
                <a:srgbClr val="000000"/>
              </a:solidFill>
              <a:highlight>
                <a:srgbClr val="FFFFFF"/>
              </a:highlight>
              <a:latin typeface="Consolas" panose="020B0609020204030204" pitchFamily="49" charset="0"/>
            </a:endParaRPr>
          </a:p>
          <a:p>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private</a:t>
            </a:r>
            <a:r>
              <a:rPr lang="en-GB" dirty="0">
                <a:solidFill>
                  <a:srgbClr val="000000"/>
                </a:solidFill>
                <a:highlight>
                  <a:srgbClr val="FFFFFF"/>
                </a:highlight>
                <a:latin typeface="Consolas" panose="020B0609020204030204" pitchFamily="49" charset="0"/>
              </a:rPr>
              <a:t> </a:t>
            </a:r>
            <a:r>
              <a:rPr lang="en-GB" dirty="0">
                <a:solidFill>
                  <a:srgbClr val="2B91AF"/>
                </a:solidFill>
                <a:highlight>
                  <a:srgbClr val="FFFFFF"/>
                </a:highlight>
                <a:latin typeface="Consolas" panose="020B0609020204030204" pitchFamily="49" charset="0"/>
              </a:rPr>
              <a:t>Node</a:t>
            </a:r>
            <a:r>
              <a:rPr lang="en-GB" dirty="0">
                <a:solidFill>
                  <a:srgbClr val="000000"/>
                </a:solidFill>
                <a:highlight>
                  <a:srgbClr val="FFFFFF"/>
                </a:highlight>
                <a:latin typeface="Consolas" panose="020B0609020204030204" pitchFamily="49" charset="0"/>
              </a:rPr>
              <a:t> head;</a:t>
            </a:r>
          </a:p>
          <a:p>
            <a:endParaRPr lang="en-GB" dirty="0">
              <a:solidFill>
                <a:srgbClr val="000000"/>
              </a:solidFill>
              <a:highlight>
                <a:srgbClr val="FFFFFF"/>
              </a:highlight>
              <a:latin typeface="Consolas" panose="020B0609020204030204" pitchFamily="49" charset="0"/>
            </a:endParaRPr>
          </a:p>
          <a:p>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public</a:t>
            </a:r>
            <a:r>
              <a:rPr lang="en-GB" dirty="0">
                <a:solidFill>
                  <a:srgbClr val="000000"/>
                </a:solidFill>
                <a:highlight>
                  <a:srgbClr val="FFFFFF"/>
                </a:highlight>
                <a:latin typeface="Consolas" panose="020B0609020204030204" pitchFamily="49" charset="0"/>
              </a:rPr>
              <a:t> </a:t>
            </a:r>
            <a:r>
              <a:rPr lang="en-GB" dirty="0" err="1">
                <a:solidFill>
                  <a:srgbClr val="000000"/>
                </a:solidFill>
                <a:highlight>
                  <a:srgbClr val="FFFFFF"/>
                </a:highlight>
                <a:latin typeface="Consolas" panose="020B0609020204030204" pitchFamily="49" charset="0"/>
              </a:rPr>
              <a:t>LinkedList</a:t>
            </a:r>
            <a:r>
              <a:rPr lang="en-GB" dirty="0">
                <a:solidFill>
                  <a:srgbClr val="000000"/>
                </a:solidFill>
                <a:highlight>
                  <a:srgbClr val="FFFFFF"/>
                </a:highlight>
                <a:latin typeface="Consolas" panose="020B0609020204030204" pitchFamily="49" charset="0"/>
              </a:rPr>
              <a:t>()</a:t>
            </a:r>
          </a:p>
          <a:p>
            <a:r>
              <a:rPr lang="en-GB" dirty="0">
                <a:solidFill>
                  <a:srgbClr val="000000"/>
                </a:solidFill>
                <a:highlight>
                  <a:srgbClr val="FFFFFF"/>
                </a:highlight>
                <a:latin typeface="Consolas" panose="020B0609020204030204" pitchFamily="49" charset="0"/>
              </a:rPr>
              <a:t>    {</a:t>
            </a:r>
          </a:p>
          <a:p>
            <a:r>
              <a:rPr lang="en-GB" dirty="0">
                <a:solidFill>
                  <a:srgbClr val="000000"/>
                </a:solidFill>
                <a:highlight>
                  <a:srgbClr val="FFFFFF"/>
                </a:highlight>
                <a:latin typeface="Consolas" panose="020B0609020204030204" pitchFamily="49" charset="0"/>
              </a:rPr>
              <a:t>        head = </a:t>
            </a:r>
            <a:r>
              <a:rPr lang="en-GB" dirty="0">
                <a:solidFill>
                  <a:srgbClr val="0000FF"/>
                </a:solidFill>
                <a:highlight>
                  <a:srgbClr val="FFFFFF"/>
                </a:highlight>
                <a:latin typeface="Consolas" panose="020B0609020204030204" pitchFamily="49" charset="0"/>
              </a:rPr>
              <a:t>null</a:t>
            </a:r>
            <a:r>
              <a:rPr lang="en-GB" dirty="0">
                <a:solidFill>
                  <a:srgbClr val="000000"/>
                </a:solidFill>
                <a:highlight>
                  <a:srgbClr val="FFFFFF"/>
                </a:highlight>
                <a:latin typeface="Consolas" panose="020B0609020204030204" pitchFamily="49" charset="0"/>
              </a:rPr>
              <a:t>;</a:t>
            </a:r>
          </a:p>
          <a:p>
            <a:r>
              <a:rPr lang="en-GB" dirty="0">
                <a:solidFill>
                  <a:srgbClr val="000000"/>
                </a:solidFill>
                <a:highlight>
                  <a:srgbClr val="FFFFFF"/>
                </a:highlight>
                <a:latin typeface="Consolas" panose="020B0609020204030204" pitchFamily="49" charset="0"/>
              </a:rPr>
              <a:t>    }</a:t>
            </a:r>
          </a:p>
          <a:p>
            <a:r>
              <a:rPr lang="en-GB" dirty="0">
                <a:solidFill>
                  <a:srgbClr val="000000"/>
                </a:solidFill>
                <a:highlight>
                  <a:srgbClr val="FFFFFF"/>
                </a:highlight>
                <a:latin typeface="Consolas" panose="020B0609020204030204" pitchFamily="49" charset="0"/>
              </a:rPr>
              <a:t>}</a:t>
            </a:r>
            <a:endParaRPr lang="en-GB" dirty="0"/>
          </a:p>
        </p:txBody>
      </p:sp>
      <p:sp>
        <p:nvSpPr>
          <p:cNvPr id="4" name="Rounded Rectangle 3"/>
          <p:cNvSpPr/>
          <p:nvPr/>
        </p:nvSpPr>
        <p:spPr>
          <a:xfrm>
            <a:off x="2628900" y="644942"/>
            <a:ext cx="3009900"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We declare a class called “</a:t>
            </a:r>
            <a:r>
              <a:rPr lang="en-GB" dirty="0" err="1"/>
              <a:t>LinkedList</a:t>
            </a:r>
            <a:r>
              <a:rPr lang="en-GB" dirty="0"/>
              <a:t>”</a:t>
            </a:r>
          </a:p>
        </p:txBody>
      </p:sp>
      <p:sp>
        <p:nvSpPr>
          <p:cNvPr id="5" name="Rounded Rectangle 4"/>
          <p:cNvSpPr/>
          <p:nvPr/>
        </p:nvSpPr>
        <p:spPr>
          <a:xfrm>
            <a:off x="5886450" y="1691322"/>
            <a:ext cx="3009900"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Which contains the declaration for Node</a:t>
            </a:r>
          </a:p>
        </p:txBody>
      </p:sp>
      <p:sp>
        <p:nvSpPr>
          <p:cNvPr id="6" name="Rounded Rectangle 5"/>
          <p:cNvSpPr/>
          <p:nvPr/>
        </p:nvSpPr>
        <p:spPr>
          <a:xfrm>
            <a:off x="6324600" y="3326864"/>
            <a:ext cx="3009900"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It has a head variable to point to the start of the list</a:t>
            </a:r>
          </a:p>
        </p:txBody>
      </p:sp>
      <p:sp>
        <p:nvSpPr>
          <p:cNvPr id="7" name="Rounded Rectangle 6"/>
          <p:cNvSpPr/>
          <p:nvPr/>
        </p:nvSpPr>
        <p:spPr>
          <a:xfrm>
            <a:off x="3924300" y="5053222"/>
            <a:ext cx="3009900"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Which we set to null in the constructor.</a:t>
            </a:r>
          </a:p>
        </p:txBody>
      </p:sp>
      <p:sp>
        <p:nvSpPr>
          <p:cNvPr id="10" name="Rounded Rectangle 9"/>
          <p:cNvSpPr/>
          <p:nvPr/>
        </p:nvSpPr>
        <p:spPr>
          <a:xfrm>
            <a:off x="997247" y="706755"/>
            <a:ext cx="2479601"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InsertBeginning</a:t>
            </a:r>
            <a:endParaRPr lang="en-GB" dirty="0"/>
          </a:p>
        </p:txBody>
      </p:sp>
      <p:sp>
        <p:nvSpPr>
          <p:cNvPr id="11" name="Rounded Rectangle 10"/>
          <p:cNvSpPr/>
          <p:nvPr/>
        </p:nvSpPr>
        <p:spPr>
          <a:xfrm>
            <a:off x="4197647" y="734645"/>
            <a:ext cx="7136662"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Adds a new node to the beginning of the list</a:t>
            </a:r>
          </a:p>
        </p:txBody>
      </p:sp>
      <p:sp>
        <p:nvSpPr>
          <p:cNvPr id="12" name="Rounded Rectangle 11"/>
          <p:cNvSpPr/>
          <p:nvPr/>
        </p:nvSpPr>
        <p:spPr>
          <a:xfrm>
            <a:off x="997247" y="1837351"/>
            <a:ext cx="2479601"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InsertAfter</a:t>
            </a:r>
            <a:endParaRPr lang="en-GB" dirty="0"/>
          </a:p>
        </p:txBody>
      </p:sp>
      <p:sp>
        <p:nvSpPr>
          <p:cNvPr id="13" name="Rounded Rectangle 12"/>
          <p:cNvSpPr/>
          <p:nvPr/>
        </p:nvSpPr>
        <p:spPr>
          <a:xfrm>
            <a:off x="4197647" y="1865241"/>
            <a:ext cx="7136662"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Adds a new node after a specified node</a:t>
            </a:r>
          </a:p>
        </p:txBody>
      </p:sp>
      <p:sp>
        <p:nvSpPr>
          <p:cNvPr id="14" name="Rounded Rectangle 13"/>
          <p:cNvSpPr/>
          <p:nvPr/>
        </p:nvSpPr>
        <p:spPr>
          <a:xfrm>
            <a:off x="997247" y="2995837"/>
            <a:ext cx="2479601"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RemoveBeginning</a:t>
            </a:r>
            <a:endParaRPr lang="en-GB" dirty="0"/>
          </a:p>
        </p:txBody>
      </p:sp>
      <p:sp>
        <p:nvSpPr>
          <p:cNvPr id="15" name="Rounded Rectangle 14"/>
          <p:cNvSpPr/>
          <p:nvPr/>
        </p:nvSpPr>
        <p:spPr>
          <a:xfrm>
            <a:off x="4197647" y="3023727"/>
            <a:ext cx="7136662"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Removes the node that is at the front of the list</a:t>
            </a:r>
          </a:p>
        </p:txBody>
      </p:sp>
      <p:sp>
        <p:nvSpPr>
          <p:cNvPr id="16" name="Rounded Rectangle 15"/>
          <p:cNvSpPr/>
          <p:nvPr/>
        </p:nvSpPr>
        <p:spPr>
          <a:xfrm>
            <a:off x="997247" y="4182213"/>
            <a:ext cx="2479601"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RemoveAfter</a:t>
            </a:r>
            <a:endParaRPr lang="en-GB" dirty="0"/>
          </a:p>
        </p:txBody>
      </p:sp>
      <p:sp>
        <p:nvSpPr>
          <p:cNvPr id="17" name="Rounded Rectangle 16"/>
          <p:cNvSpPr/>
          <p:nvPr/>
        </p:nvSpPr>
        <p:spPr>
          <a:xfrm>
            <a:off x="4197647" y="4210103"/>
            <a:ext cx="7136662"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Removes the node after the specified node</a:t>
            </a:r>
          </a:p>
        </p:txBody>
      </p:sp>
      <p:sp>
        <p:nvSpPr>
          <p:cNvPr id="18" name="Rounded Rectangle 17"/>
          <p:cNvSpPr/>
          <p:nvPr/>
        </p:nvSpPr>
        <p:spPr>
          <a:xfrm>
            <a:off x="997247" y="5368589"/>
            <a:ext cx="2479601"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Length</a:t>
            </a:r>
          </a:p>
        </p:txBody>
      </p:sp>
      <p:sp>
        <p:nvSpPr>
          <p:cNvPr id="19" name="Rounded Rectangle 18"/>
          <p:cNvSpPr/>
          <p:nvPr/>
        </p:nvSpPr>
        <p:spPr>
          <a:xfrm>
            <a:off x="4197647" y="5396479"/>
            <a:ext cx="7136662" cy="660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Returns the size of the list</a:t>
            </a:r>
          </a:p>
        </p:txBody>
      </p:sp>
    </p:spTree>
    <p:extLst>
      <p:ext uri="{BB962C8B-B14F-4D97-AF65-F5344CB8AC3E}">
        <p14:creationId xmlns:p14="http://schemas.microsoft.com/office/powerpoint/2010/main" val="821741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10" presetClass="entr" presetSubtype="0"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grpId="1" nodeType="clickEffect">
                                  <p:stCondLst>
                                    <p:cond delay="0"/>
                                  </p:stCondLst>
                                  <p:childTnLst>
                                    <p:animEffect transition="out" filter="fade">
                                      <p:cBhvr>
                                        <p:cTn id="24" dur="500"/>
                                        <p:tgtEl>
                                          <p:spTgt spid="5"/>
                                        </p:tgtEl>
                                      </p:cBhvr>
                                    </p:animEffect>
                                    <p:set>
                                      <p:cBhvr>
                                        <p:cTn id="25" dur="1" fill="hold">
                                          <p:stCondLst>
                                            <p:cond delay="499"/>
                                          </p:stCondLst>
                                        </p:cTn>
                                        <p:tgtEl>
                                          <p:spTgt spid="5"/>
                                        </p:tgtEl>
                                        <p:attrNameLst>
                                          <p:attrName>style.visibility</p:attrName>
                                        </p:attrNameLst>
                                      </p:cBhvr>
                                      <p:to>
                                        <p:strVal val="hidden"/>
                                      </p:to>
                                    </p:set>
                                  </p:childTnLst>
                                </p:cTn>
                              </p:par>
                              <p:par>
                                <p:cTn id="26" presetID="10"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6"/>
                                        </p:tgtEl>
                                      </p:cBhvr>
                                    </p:animEffect>
                                    <p:set>
                                      <p:cBhvr>
                                        <p:cTn id="33" dur="1" fill="hold">
                                          <p:stCondLst>
                                            <p:cond delay="499"/>
                                          </p:stCondLst>
                                        </p:cTn>
                                        <p:tgtEl>
                                          <p:spTgt spid="6"/>
                                        </p:tgtEl>
                                        <p:attrNameLst>
                                          <p:attrName>style.visibility</p:attrName>
                                        </p:attrNameLst>
                                      </p:cBhvr>
                                      <p:to>
                                        <p:strVal val="hidden"/>
                                      </p:to>
                                    </p:set>
                                  </p:childTnLst>
                                </p:cTn>
                              </p:par>
                              <p:par>
                                <p:cTn id="34" presetID="10" presetClass="entr" presetSubtype="0"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7"/>
                                        </p:tgtEl>
                                      </p:cBhvr>
                                    </p:animEffect>
                                    <p:set>
                                      <p:cBhvr>
                                        <p:cTn id="41" dur="1" fill="hold">
                                          <p:stCondLst>
                                            <p:cond delay="499"/>
                                          </p:stCondLst>
                                        </p:cTn>
                                        <p:tgtEl>
                                          <p:spTgt spid="7"/>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3"/>
                                        </p:tgtEl>
                                      </p:cBhvr>
                                    </p:animEffect>
                                    <p:set>
                                      <p:cBhvr>
                                        <p:cTn id="44" dur="1" fill="hold">
                                          <p:stCondLst>
                                            <p:cond delay="499"/>
                                          </p:stCondLst>
                                        </p:cTn>
                                        <p:tgtEl>
                                          <p:spTgt spid="3"/>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500"/>
                                        <p:tgtEl>
                                          <p:spTgt spid="1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500"/>
                                        <p:tgtEl>
                                          <p:spTgt spid="12"/>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500"/>
                                        <p:tgtEl>
                                          <p:spTgt spid="14"/>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5"/>
                                        </p:tgtEl>
                                        <p:attrNameLst>
                                          <p:attrName>style.visibility</p:attrName>
                                        </p:attrNameLst>
                                      </p:cBhvr>
                                      <p:to>
                                        <p:strVal val="visible"/>
                                      </p:to>
                                    </p:set>
                                    <p:animEffect transition="in" filter="fade">
                                      <p:cBhvr>
                                        <p:cTn id="68" dur="500"/>
                                        <p:tgtEl>
                                          <p:spTgt spid="15"/>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fade">
                                      <p:cBhvr>
                                        <p:cTn id="73" dur="500"/>
                                        <p:tgtEl>
                                          <p:spTgt spid="16"/>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7"/>
                                        </p:tgtEl>
                                        <p:attrNameLst>
                                          <p:attrName>style.visibility</p:attrName>
                                        </p:attrNameLst>
                                      </p:cBhvr>
                                      <p:to>
                                        <p:strVal val="visible"/>
                                      </p:to>
                                    </p:set>
                                    <p:animEffect transition="in" filter="fade">
                                      <p:cBhvr>
                                        <p:cTn id="76" dur="500"/>
                                        <p:tgtEl>
                                          <p:spTgt spid="17"/>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18"/>
                                        </p:tgtEl>
                                        <p:attrNameLst>
                                          <p:attrName>style.visibility</p:attrName>
                                        </p:attrNameLst>
                                      </p:cBhvr>
                                      <p:to>
                                        <p:strVal val="visible"/>
                                      </p:to>
                                    </p:set>
                                    <p:animEffect transition="in" filter="fade">
                                      <p:cBhvr>
                                        <p:cTn id="81" dur="500"/>
                                        <p:tgtEl>
                                          <p:spTgt spid="18"/>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fade">
                                      <p:cBhvr>
                                        <p:cTn id="8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P spid="5" grpId="1" animBg="1"/>
      <p:bldP spid="6" grpId="0" animBg="1"/>
      <p:bldP spid="6" grpId="1" animBg="1"/>
      <p:bldP spid="7" grpId="0" animBg="1"/>
      <p:bldP spid="7" grpId="1"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GB" dirty="0"/>
              <a:t>Portfolio Assignment</a:t>
            </a:r>
          </a:p>
        </p:txBody>
      </p:sp>
      <p:sp>
        <p:nvSpPr>
          <p:cNvPr id="13" name="Content Placeholder 12"/>
          <p:cNvSpPr>
            <a:spLocks noGrp="1"/>
          </p:cNvSpPr>
          <p:nvPr>
            <p:ph idx="1"/>
          </p:nvPr>
        </p:nvSpPr>
        <p:spPr/>
        <p:txBody>
          <a:bodyPr>
            <a:normAutofit fontScale="92500" lnSpcReduction="10000"/>
          </a:bodyPr>
          <a:lstStyle/>
          <a:p>
            <a:r>
              <a:rPr lang="en-GB" dirty="0">
                <a:hlinkClick r:id="rId3"/>
              </a:rPr>
              <a:t>https://</a:t>
            </a:r>
            <a:r>
              <a:rPr lang="en-GB" sz="1400" dirty="0">
                <a:hlinkClick r:id="rId3"/>
              </a:rPr>
              <a:t>classroom.github.com/assignment-invitations/e7583553951136ae7f815d60bfa063af</a:t>
            </a:r>
            <a:endParaRPr lang="en-GB" sz="1400" dirty="0"/>
          </a:p>
          <a:p>
            <a:endParaRPr lang="en-GB" dirty="0"/>
          </a:p>
          <a:p>
            <a:r>
              <a:rPr lang="en-GB" dirty="0"/>
              <a:t>Work in a “list” folder (and branch)</a:t>
            </a:r>
          </a:p>
          <a:p>
            <a:endParaRPr lang="en-GB" dirty="0"/>
          </a:p>
          <a:p>
            <a:r>
              <a:rPr lang="en-GB" dirty="0"/>
              <a:t>Implement:</a:t>
            </a:r>
          </a:p>
          <a:p>
            <a:pPr lvl="1"/>
            <a:r>
              <a:rPr lang="en-GB" dirty="0" err="1"/>
              <a:t>InsertAfter</a:t>
            </a:r>
            <a:endParaRPr lang="en-GB" dirty="0"/>
          </a:p>
          <a:p>
            <a:pPr lvl="1"/>
            <a:r>
              <a:rPr lang="en-GB" dirty="0" err="1"/>
              <a:t>RemoveBeginning</a:t>
            </a:r>
            <a:endParaRPr lang="en-GB" dirty="0"/>
          </a:p>
          <a:p>
            <a:pPr lvl="1"/>
            <a:r>
              <a:rPr lang="en-GB" dirty="0" err="1"/>
              <a:t>RemoveAfter</a:t>
            </a:r>
            <a:endParaRPr lang="en-GB" dirty="0"/>
          </a:p>
          <a:p>
            <a:pPr lvl="1"/>
            <a:r>
              <a:rPr lang="en-GB" dirty="0"/>
              <a:t>Length</a:t>
            </a:r>
          </a:p>
          <a:p>
            <a:pPr lvl="1"/>
            <a:endParaRPr lang="en-GB" dirty="0"/>
          </a:p>
          <a:p>
            <a:endParaRPr lang="en-GB" dirty="0"/>
          </a:p>
        </p:txBody>
      </p:sp>
    </p:spTree>
    <p:extLst>
      <p:ext uri="{BB962C8B-B14F-4D97-AF65-F5344CB8AC3E}">
        <p14:creationId xmlns:p14="http://schemas.microsoft.com/office/powerpoint/2010/main" val="365274596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1003</TotalTime>
  <Words>1096</Words>
  <Application>Microsoft Office PowerPoint</Application>
  <PresentationFormat>Widescreen</PresentationFormat>
  <Paragraphs>107</Paragraphs>
  <Slides>10</Slides>
  <Notes>8</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6" baseType="lpstr">
      <vt:lpstr>Arial</vt:lpstr>
      <vt:lpstr>Calibri</vt:lpstr>
      <vt:lpstr>Consolas</vt:lpstr>
      <vt:lpstr>Gill Sans MT</vt:lpstr>
      <vt:lpstr>Parcel</vt:lpstr>
      <vt:lpstr>Adobe Photoshop Image</vt:lpstr>
      <vt:lpstr>Lists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Portfolio Assignment</vt:lpstr>
      <vt:lpstr>Further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Lists</dc:title>
  <dc:creator>Chris Janes</dc:creator>
  <cp:lastModifiedBy>Chris Janes</cp:lastModifiedBy>
  <cp:revision>12</cp:revision>
  <dcterms:created xsi:type="dcterms:W3CDTF">2016-10-20T15:06:02Z</dcterms:created>
  <dcterms:modified xsi:type="dcterms:W3CDTF">2016-10-21T07:49:56Z</dcterms:modified>
</cp:coreProperties>
</file>

<file path=docProps/thumbnail.jpeg>
</file>